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703" r:id="rId3"/>
  </p:sldMasterIdLst>
  <p:notesMasterIdLst>
    <p:notesMasterId r:id="rId20"/>
  </p:notesMasterIdLst>
  <p:handoutMasterIdLst>
    <p:handoutMasterId r:id="rId21"/>
  </p:handoutMasterIdLst>
  <p:sldIdLst>
    <p:sldId id="257" r:id="rId4"/>
    <p:sldId id="366" r:id="rId5"/>
    <p:sldId id="310" r:id="rId6"/>
    <p:sldId id="349" r:id="rId7"/>
    <p:sldId id="274" r:id="rId8"/>
    <p:sldId id="277" r:id="rId9"/>
    <p:sldId id="275" r:id="rId10"/>
    <p:sldId id="282" r:id="rId11"/>
    <p:sldId id="339" r:id="rId12"/>
    <p:sldId id="341" r:id="rId13"/>
    <p:sldId id="342" r:id="rId14"/>
    <p:sldId id="343" r:id="rId15"/>
    <p:sldId id="358" r:id="rId16"/>
    <p:sldId id="367" r:id="rId17"/>
    <p:sldId id="368" r:id="rId18"/>
    <p:sldId id="369" r:id="rId19"/>
  </p:sldIdLst>
  <p:sldSz cx="12192000" cy="6858000"/>
  <p:notesSz cx="9283700" cy="6985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C1"/>
    <a:srgbClr val="FFE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3641" cy="349967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l">
              <a:defRPr sz="1200"/>
            </a:lvl1pPr>
          </a:lstStyle>
          <a:p>
            <a:r>
              <a:rPr lang="en-US"/>
              <a:t>Institute of Transportation Engineers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57952" y="0"/>
            <a:ext cx="4023641" cy="349967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r">
              <a:defRPr sz="1200"/>
            </a:lvl1pPr>
          </a:lstStyle>
          <a:p>
            <a:r>
              <a:rPr lang="en-US"/>
              <a:t>09/13/2018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35035"/>
            <a:ext cx="4023641" cy="349966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57952" y="6635035"/>
            <a:ext cx="4023641" cy="349966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r">
              <a:defRPr sz="1200"/>
            </a:lvl1pPr>
          </a:lstStyle>
          <a:p>
            <a:fld id="{601368FA-9F02-4EC6-8912-947A7478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3762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22936" cy="350463"/>
          </a:xfrm>
          <a:prstGeom prst="rect">
            <a:avLst/>
          </a:prstGeom>
        </p:spPr>
        <p:txBody>
          <a:bodyPr vert="horz" lIns="92956" tIns="46478" rIns="92956" bIns="46478" rtlCol="0"/>
          <a:lstStyle>
            <a:lvl1pPr algn="l">
              <a:defRPr sz="1200"/>
            </a:lvl1pPr>
          </a:lstStyle>
          <a:p>
            <a:r>
              <a:rPr lang="en-US"/>
              <a:t>Institute of Transportation Engineers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8615" y="1"/>
            <a:ext cx="4022936" cy="350463"/>
          </a:xfrm>
          <a:prstGeom prst="rect">
            <a:avLst/>
          </a:prstGeom>
        </p:spPr>
        <p:txBody>
          <a:bodyPr vert="horz" lIns="92956" tIns="46478" rIns="92956" bIns="46478" rtlCol="0"/>
          <a:lstStyle>
            <a:lvl1pPr algn="r">
              <a:defRPr sz="1200"/>
            </a:lvl1pPr>
          </a:lstStyle>
          <a:p>
            <a:r>
              <a:rPr lang="en-US"/>
              <a:t>09/13/2018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3125"/>
            <a:ext cx="4191000" cy="2357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6" tIns="46478" rIns="92956" bIns="464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8370" y="3361533"/>
            <a:ext cx="7426960" cy="2750344"/>
          </a:xfrm>
          <a:prstGeom prst="rect">
            <a:avLst/>
          </a:prstGeom>
        </p:spPr>
        <p:txBody>
          <a:bodyPr vert="horz" lIns="92956" tIns="46478" rIns="92956" bIns="464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34538"/>
            <a:ext cx="4022936" cy="350462"/>
          </a:xfrm>
          <a:prstGeom prst="rect">
            <a:avLst/>
          </a:prstGeom>
        </p:spPr>
        <p:txBody>
          <a:bodyPr vert="horz" lIns="92956" tIns="46478" rIns="92956" bIns="464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8615" y="6634538"/>
            <a:ext cx="4022936" cy="350462"/>
          </a:xfrm>
          <a:prstGeom prst="rect">
            <a:avLst/>
          </a:prstGeom>
        </p:spPr>
        <p:txBody>
          <a:bodyPr vert="horz" lIns="92956" tIns="46478" rIns="92956" bIns="46478" rtlCol="0" anchor="b"/>
          <a:lstStyle>
            <a:lvl1pPr algn="r">
              <a:defRPr sz="1200"/>
            </a:lvl1pPr>
          </a:lstStyle>
          <a:p>
            <a:fld id="{7609B2AB-F40D-4DFD-98B1-8799BEB3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8842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9B2AB-F40D-4DFD-98B1-8799BEB392FC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>
            <a:extLst>
              <a:ext uri="{FF2B5EF4-FFF2-40B4-BE49-F238E27FC236}">
                <a16:creationId xmlns="" xmlns:a16="http://schemas.microsoft.com/office/drawing/2014/main" id="{FCB82627-1BA5-4ABD-9D8F-E058C81250E3}"/>
              </a:ext>
            </a:extLst>
          </p:cNvPr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Institute of Transportation Engineers</a:t>
            </a:r>
          </a:p>
        </p:txBody>
      </p:sp>
    </p:spTree>
    <p:extLst>
      <p:ext uri="{BB962C8B-B14F-4D97-AF65-F5344CB8AC3E}">
        <p14:creationId xmlns:p14="http://schemas.microsoft.com/office/powerpoint/2010/main" val="3652634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B2AB-F40D-4DFD-98B1-8799BEB392FC}" type="slidenum">
              <a:rPr lang="en-US" smtClean="0"/>
              <a:t>3</a:t>
            </a:fld>
            <a:endParaRPr lang="en-US"/>
          </a:p>
        </p:txBody>
      </p:sp>
      <p:sp>
        <p:nvSpPr>
          <p:cNvPr id="7" name="Header Placeholder 6">
            <a:extLst>
              <a:ext uri="{FF2B5EF4-FFF2-40B4-BE49-F238E27FC236}">
                <a16:creationId xmlns="" xmlns:a16="http://schemas.microsoft.com/office/drawing/2014/main" id="{6A847F6B-E061-41BF-B2FE-1EE12A981F42}"/>
              </a:ext>
            </a:extLst>
          </p:cNvPr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Institute of Transportation Engineers</a:t>
            </a:r>
          </a:p>
        </p:txBody>
      </p:sp>
    </p:spTree>
    <p:extLst>
      <p:ext uri="{BB962C8B-B14F-4D97-AF65-F5344CB8AC3E}">
        <p14:creationId xmlns:p14="http://schemas.microsoft.com/office/powerpoint/2010/main" val="191323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9B2AB-F40D-4DFD-98B1-8799BEB392FC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>
            <a:extLst>
              <a:ext uri="{FF2B5EF4-FFF2-40B4-BE49-F238E27FC236}">
                <a16:creationId xmlns="" xmlns:a16="http://schemas.microsoft.com/office/drawing/2014/main" id="{2FD1627C-FC7D-4E43-AA56-EA1D30F93D9D}"/>
              </a:ext>
            </a:extLst>
          </p:cNvPr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Institute of Transportation Engineers</a:t>
            </a:r>
          </a:p>
        </p:txBody>
      </p:sp>
    </p:spTree>
    <p:extLst>
      <p:ext uri="{BB962C8B-B14F-4D97-AF65-F5344CB8AC3E}">
        <p14:creationId xmlns:p14="http://schemas.microsoft.com/office/powerpoint/2010/main" val="125716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9B2AB-F40D-4DFD-98B1-8799BEB392FC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>
            <a:extLst>
              <a:ext uri="{FF2B5EF4-FFF2-40B4-BE49-F238E27FC236}">
                <a16:creationId xmlns="" xmlns:a16="http://schemas.microsoft.com/office/drawing/2014/main" id="{F1C8499F-840A-44CF-93D5-EBE283CFA9D5}"/>
              </a:ext>
            </a:extLst>
          </p:cNvPr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Institute of Transportation Engineers</a:t>
            </a:r>
          </a:p>
        </p:txBody>
      </p:sp>
    </p:spTree>
    <p:extLst>
      <p:ext uri="{BB962C8B-B14F-4D97-AF65-F5344CB8AC3E}">
        <p14:creationId xmlns:p14="http://schemas.microsoft.com/office/powerpoint/2010/main" val="47683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9B2AB-F40D-4DFD-98B1-8799BEB392FC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>
            <a:extLst>
              <a:ext uri="{FF2B5EF4-FFF2-40B4-BE49-F238E27FC236}">
                <a16:creationId xmlns="" xmlns:a16="http://schemas.microsoft.com/office/drawing/2014/main" id="{D548EDBF-D154-4B27-A52A-AECF8376589E}"/>
              </a:ext>
            </a:extLst>
          </p:cNvPr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Institute of Transportation Engineers</a:t>
            </a:r>
          </a:p>
        </p:txBody>
      </p:sp>
    </p:spTree>
    <p:extLst>
      <p:ext uri="{BB962C8B-B14F-4D97-AF65-F5344CB8AC3E}">
        <p14:creationId xmlns:p14="http://schemas.microsoft.com/office/powerpoint/2010/main" val="3953088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9B2AB-F40D-4DFD-98B1-8799BEB392FC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>
            <a:extLst>
              <a:ext uri="{FF2B5EF4-FFF2-40B4-BE49-F238E27FC236}">
                <a16:creationId xmlns="" xmlns:a16="http://schemas.microsoft.com/office/drawing/2014/main" id="{77F956E6-91B8-4AE7-B6CB-7D96E8FC80F8}"/>
              </a:ext>
            </a:extLst>
          </p:cNvPr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Institute of Transportation Engineers</a:t>
            </a:r>
          </a:p>
        </p:txBody>
      </p:sp>
    </p:spTree>
    <p:extLst>
      <p:ext uri="{BB962C8B-B14F-4D97-AF65-F5344CB8AC3E}">
        <p14:creationId xmlns:p14="http://schemas.microsoft.com/office/powerpoint/2010/main" val="3872586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typical signalized intersection, there are 32 potential conflict points.</a:t>
            </a:r>
          </a:p>
          <a:p>
            <a:r>
              <a:rPr lang="en-US" dirty="0"/>
              <a:t>In a roundabout there are only 8 conflict points.</a:t>
            </a:r>
          </a:p>
          <a:p>
            <a:r>
              <a:rPr lang="en-US" dirty="0"/>
              <a:t>This is mostly because, in a roundabout, all movements are converted to right turns, eliminating the crossing conflicts.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6C1F3-EDF4-4308-8592-FAAA81100D20}" type="slidenum">
              <a:rPr lang="en-US" smtClean="0"/>
              <a:t>16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xmlns="" id="{64094D64-00DB-4162-B21A-48DF66EE19A2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Institute of Transportation Engineers</a:t>
            </a:r>
          </a:p>
        </p:txBody>
      </p:sp>
    </p:spTree>
    <p:extLst>
      <p:ext uri="{BB962C8B-B14F-4D97-AF65-F5344CB8AC3E}">
        <p14:creationId xmlns:p14="http://schemas.microsoft.com/office/powerpoint/2010/main" val="152678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2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990600"/>
            <a:ext cx="9042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2209800"/>
            <a:ext cx="45212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045200" y="2209800"/>
            <a:ext cx="4521200" cy="3505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09/13/2018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1EA1D-780D-449B-92F7-2F085884B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7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14401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8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2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14401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5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6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6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9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3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4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09/13/2018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7B755-282A-40A0-A7F5-34CB030C8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467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54182" y="403412"/>
            <a:ext cx="11083636" cy="5268558"/>
          </a:xfrm>
          <a:custGeom>
            <a:avLst/>
            <a:gdLst/>
            <a:ahLst/>
            <a:cxnLst/>
            <a:rect l="l" t="t" r="r" b="b"/>
            <a:pathLst>
              <a:path w="9144000" h="5971032">
                <a:moveTo>
                  <a:pt x="0" y="0"/>
                </a:moveTo>
                <a:lnTo>
                  <a:pt x="0" y="5971032"/>
                </a:lnTo>
                <a:lnTo>
                  <a:pt x="9144000" y="59710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96464"/>
          </a:solidFill>
        </p:spPr>
        <p:txBody>
          <a:bodyPr wrap="square" lIns="0" tIns="0" rIns="0" bIns="0" rtlCol="0">
            <a:noAutofit/>
          </a:bodyPr>
          <a:lstStyle/>
          <a:p>
            <a:endParaRPr sz="1588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53720" y="5744584"/>
            <a:ext cx="2715953" cy="629321"/>
          </a:xfrm>
          <a:custGeom>
            <a:avLst/>
            <a:gdLst/>
            <a:ahLst/>
            <a:cxnLst/>
            <a:rect l="l" t="t" r="r" b="b"/>
            <a:pathLst>
              <a:path w="2240661" h="713231">
                <a:moveTo>
                  <a:pt x="0" y="0"/>
                </a:moveTo>
                <a:lnTo>
                  <a:pt x="0" y="713231"/>
                </a:lnTo>
                <a:lnTo>
                  <a:pt x="2240661" y="713231"/>
                </a:lnTo>
                <a:lnTo>
                  <a:pt x="2240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9B2D1F"/>
          </a:solidFill>
        </p:spPr>
        <p:txBody>
          <a:bodyPr wrap="square" lIns="0" tIns="0" rIns="0" bIns="0" rtlCol="0">
            <a:noAutofit/>
          </a:bodyPr>
          <a:lstStyle/>
          <a:p>
            <a:endParaRPr sz="1588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413759" y="5736515"/>
            <a:ext cx="8224058" cy="629322"/>
          </a:xfrm>
          <a:custGeom>
            <a:avLst/>
            <a:gdLst/>
            <a:ahLst/>
            <a:cxnLst/>
            <a:rect l="l" t="t" r="r" b="b"/>
            <a:pathLst>
              <a:path w="6784848" h="713232">
                <a:moveTo>
                  <a:pt x="0" y="0"/>
                </a:moveTo>
                <a:lnTo>
                  <a:pt x="0" y="713232"/>
                </a:lnTo>
                <a:lnTo>
                  <a:pt x="6784848" y="713232"/>
                </a:lnTo>
                <a:lnTo>
                  <a:pt x="6784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>
            <a:noAutofit/>
          </a:bodyPr>
          <a:lstStyle/>
          <a:p>
            <a:endParaRPr sz="1588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1" y="274320"/>
            <a:ext cx="10972799" cy="10972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1" y="1577340"/>
            <a:ext cx="10972799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hf hdr="0" ftr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54182" y="403412"/>
            <a:ext cx="11083636" cy="5268558"/>
          </a:xfrm>
          <a:custGeom>
            <a:avLst/>
            <a:gdLst/>
            <a:ahLst/>
            <a:cxnLst/>
            <a:rect l="l" t="t" r="r" b="b"/>
            <a:pathLst>
              <a:path w="9144000" h="5971032">
                <a:moveTo>
                  <a:pt x="0" y="0"/>
                </a:moveTo>
                <a:lnTo>
                  <a:pt x="0" y="5971032"/>
                </a:lnTo>
                <a:lnTo>
                  <a:pt x="9144000" y="59710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96464"/>
          </a:solidFill>
        </p:spPr>
        <p:txBody>
          <a:bodyPr wrap="square" lIns="0" tIns="0" rIns="0" bIns="0" rtlCol="0">
            <a:noAutofit/>
          </a:bodyPr>
          <a:lstStyle/>
          <a:p>
            <a:endParaRPr sz="1588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53720" y="5744584"/>
            <a:ext cx="2715953" cy="629321"/>
          </a:xfrm>
          <a:custGeom>
            <a:avLst/>
            <a:gdLst/>
            <a:ahLst/>
            <a:cxnLst/>
            <a:rect l="l" t="t" r="r" b="b"/>
            <a:pathLst>
              <a:path w="2240661" h="713231">
                <a:moveTo>
                  <a:pt x="0" y="0"/>
                </a:moveTo>
                <a:lnTo>
                  <a:pt x="0" y="713231"/>
                </a:lnTo>
                <a:lnTo>
                  <a:pt x="2240661" y="713231"/>
                </a:lnTo>
                <a:lnTo>
                  <a:pt x="2240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9B2D1F"/>
          </a:solidFill>
        </p:spPr>
        <p:txBody>
          <a:bodyPr wrap="square" lIns="0" tIns="0" rIns="0" bIns="0" rtlCol="0">
            <a:noAutofit/>
          </a:bodyPr>
          <a:lstStyle/>
          <a:p>
            <a:endParaRPr sz="1588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413759" y="5736515"/>
            <a:ext cx="8224058" cy="629322"/>
          </a:xfrm>
          <a:custGeom>
            <a:avLst/>
            <a:gdLst/>
            <a:ahLst/>
            <a:cxnLst/>
            <a:rect l="l" t="t" r="r" b="b"/>
            <a:pathLst>
              <a:path w="6784848" h="713232">
                <a:moveTo>
                  <a:pt x="0" y="0"/>
                </a:moveTo>
                <a:lnTo>
                  <a:pt x="0" y="713232"/>
                </a:lnTo>
                <a:lnTo>
                  <a:pt x="6784848" y="713232"/>
                </a:lnTo>
                <a:lnTo>
                  <a:pt x="6784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D34817"/>
          </a:solidFill>
        </p:spPr>
        <p:txBody>
          <a:bodyPr wrap="square" lIns="0" tIns="0" rIns="0" bIns="0" rtlCol="0">
            <a:noAutofit/>
          </a:bodyPr>
          <a:lstStyle/>
          <a:p>
            <a:endParaRPr sz="1588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5259" y="2379233"/>
            <a:ext cx="4981479" cy="6096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1" y="1577340"/>
            <a:ext cx="10972799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6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hf hdr="0" ftr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-119062"/>
            <a:ext cx="12192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0" y="1985395"/>
            <a:ext cx="863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Caltrans Traffic Operations</a:t>
            </a:r>
          </a:p>
          <a:p>
            <a:pPr algn="ctr"/>
            <a:r>
              <a:rPr lang="en-US" sz="5400" dirty="0"/>
              <a:t>An </a:t>
            </a:r>
            <a:r>
              <a:rPr lang="en-US" sz="5400" b="1" dirty="0"/>
              <a:t>“Outsider’s”</a:t>
            </a:r>
            <a:r>
              <a:rPr lang="en-US" sz="5400" dirty="0"/>
              <a:t> Perspective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1EA1D-780D-449B-92F7-2F085884B4C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9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720" y="562088"/>
            <a:ext cx="7783286" cy="6610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Proposed Pavement Markings, 1 of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97" y="1223167"/>
            <a:ext cx="8090468" cy="53863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4F1E8-D667-43ED-9014-FF01E227E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6D24BA5-18DA-47B2-B96E-BD459F63D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720" y="562088"/>
            <a:ext cx="7783286" cy="6610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Proposed Pavement Markings, 2 of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1319212"/>
            <a:ext cx="7572375" cy="5019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25" y="3652837"/>
            <a:ext cx="3797243" cy="268605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1A9E49D-D3F9-494D-BBCE-4BB4777C0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649F69-64C9-423F-B770-5262A8FD8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720" y="562088"/>
            <a:ext cx="7783286" cy="6610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Pavement Arrow Changes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884" y="1378158"/>
            <a:ext cx="7004957" cy="510477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49A60D-1754-4CAA-B5DE-CD98FE302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891C05-E13A-49DF-8A67-5F8C74F9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9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CF6B063-E45E-4E0B-9ACF-99F8886C7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B521F9F-7530-486F-814D-14391712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4927B755-282A-40A0-A7F5-34CB030C8DE7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8DC5A48-D787-4AD5-8FB9-B3AA81A10F02}"/>
              </a:ext>
            </a:extLst>
          </p:cNvPr>
          <p:cNvSpPr txBox="1"/>
          <p:nvPr/>
        </p:nvSpPr>
        <p:spPr>
          <a:xfrm>
            <a:off x="4459266" y="89432"/>
            <a:ext cx="4714752" cy="76944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Signing and Striping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91E4E9F-2A32-4BB6-A470-3DAD84456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6" y="1012337"/>
            <a:ext cx="3148152" cy="4823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2082AB3-FD6B-4894-97B5-465BF4DB3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381" y="1287529"/>
            <a:ext cx="6729720" cy="4439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0713704-6A91-4946-9740-372773DB0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038" y="1065975"/>
            <a:ext cx="2578832" cy="676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3CE729-48D6-4D8D-8184-046C6ADF4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038" y="1742690"/>
            <a:ext cx="2743438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0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DD63253-BA0C-4821-A184-E9796405F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36E7B70-380B-45D4-8FDB-F1691816E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1EC174-85E2-4E89-89E8-0F5492CA1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" y="68945"/>
            <a:ext cx="7677929" cy="3890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BBBBDB-12B7-4073-8087-10802AAEF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152" y="68945"/>
            <a:ext cx="4081153" cy="4958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D57ECA0-A104-4325-9971-107E33B4C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819" y="3759735"/>
            <a:ext cx="4190999" cy="314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BFF54ED-255B-4AAB-944B-0F192180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91" y="6456406"/>
            <a:ext cx="906710" cy="287731"/>
          </a:xfrm>
        </p:spPr>
        <p:txBody>
          <a:bodyPr/>
          <a:lstStyle/>
          <a:p>
            <a:r>
              <a:rPr lang="en-US"/>
              <a:t>09/13/2018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620ECC7-652E-4B85-B5E7-380A91AAE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5C52DC-A1D3-495C-A600-30BCDABC7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82" y="0"/>
            <a:ext cx="7870618" cy="118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A027AE-E09C-4F5D-8253-2EE6539D6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64" y="968754"/>
            <a:ext cx="10473836" cy="58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36" y="1668132"/>
            <a:ext cx="6624428" cy="4807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2984" y="195030"/>
            <a:ext cx="3474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Conflict Points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6286" y="821511"/>
            <a:ext cx="7475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number of vehicle conflict points for roundabouts vs. conventional four-leg intersections decreases from 32 to 8 – NCHPR Report 672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76D68F-AF5B-4C61-9BB7-A573C0A61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7730BF-C2DF-4336-82A1-79459924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6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49B5F30-DEC1-4299-AD8F-EA94607E145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09/13/2018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D1C21CA-8404-45DE-BCA1-E495BE8642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DCEEE7E-1685-4302-8FCE-0F52C4A2F127}"/>
              </a:ext>
            </a:extLst>
          </p:cNvPr>
          <p:cNvSpPr/>
          <p:nvPr/>
        </p:nvSpPr>
        <p:spPr>
          <a:xfrm>
            <a:off x="475375" y="290924"/>
            <a:ext cx="11582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5F5512-FCBC-4259-B160-4A152DD2F497}"/>
              </a:ext>
            </a:extLst>
          </p:cNvPr>
          <p:cNvSpPr/>
          <p:nvPr/>
        </p:nvSpPr>
        <p:spPr>
          <a:xfrm>
            <a:off x="1134713" y="600197"/>
            <a:ext cx="46453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8700" marR="0" lvl="0" indent="-1028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 Introduction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FA9FA4F-6608-4511-B285-B7C9615CFA83}"/>
              </a:ext>
            </a:extLst>
          </p:cNvPr>
          <p:cNvSpPr/>
          <p:nvPr/>
        </p:nvSpPr>
        <p:spPr>
          <a:xfrm>
            <a:off x="2175544" y="1528542"/>
            <a:ext cx="929220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the State Highway transportation system nears maturity, the focus is shifting to optimizing travel and safety across all modes for people, goods, services … and data (broadband).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3000" dirty="0">
                <a:solidFill>
                  <a:prstClr val="white"/>
                </a:solidFill>
                <a:latin typeface="Calibri"/>
              </a:rPr>
              <a:t>Technology, specifically an intelligent transportation system, will be a key to achieving this goal.</a:t>
            </a:r>
          </a:p>
        </p:txBody>
      </p:sp>
    </p:spTree>
    <p:extLst>
      <p:ext uri="{BB962C8B-B14F-4D97-AF65-F5344CB8AC3E}">
        <p14:creationId xmlns:p14="http://schemas.microsoft.com/office/powerpoint/2010/main" val="9640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8716" y="2463568"/>
            <a:ext cx="10603684" cy="10514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5858" marR="11206" indent="-1265212"/>
            <a:r>
              <a:rPr lang="en-US" sz="4800" b="1" spc="-18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II.  Some of the Current Efforts Under Way </a:t>
            </a:r>
            <a:endParaRPr sz="48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09/13/2018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8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2313D-C19C-45A2-85C4-506E5E62C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09/13/2018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0BCBAD-4F1B-467D-B374-3C66313A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1EA1D-780D-449B-92F7-2F085884B4C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6491DDF-EA51-4E31-B9AF-5F2E0C84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5" y="2586853"/>
            <a:ext cx="5781929" cy="3100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87275B1-2293-4655-906E-201C32212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82" y="2236973"/>
            <a:ext cx="6122479" cy="41193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5423D2F-4A20-400C-B50B-1049B7A08E69}"/>
              </a:ext>
            </a:extLst>
          </p:cNvPr>
          <p:cNvSpPr txBox="1"/>
          <p:nvPr/>
        </p:nvSpPr>
        <p:spPr>
          <a:xfrm>
            <a:off x="1061653" y="190749"/>
            <a:ext cx="9754658" cy="144655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SAN DIEGO REGIONAL PROVING GROUND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Connected and Autonomous Vehicles</a:t>
            </a:r>
          </a:p>
        </p:txBody>
      </p:sp>
    </p:spTree>
    <p:extLst>
      <p:ext uri="{BB962C8B-B14F-4D97-AF65-F5344CB8AC3E}">
        <p14:creationId xmlns:p14="http://schemas.microsoft.com/office/powerpoint/2010/main" val="2819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849" y="109705"/>
            <a:ext cx="9042400" cy="1066800"/>
          </a:xfrm>
          <a:ln w="38100">
            <a:solidFill>
              <a:schemeClr val="accent4"/>
            </a:solidFill>
          </a:ln>
        </p:spPr>
        <p:txBody>
          <a:bodyPr/>
          <a:lstStyle/>
          <a:p>
            <a:pPr algn="ctr"/>
            <a:r>
              <a:rPr lang="en-US" dirty="0"/>
              <a:t>WRONG WAY PILOT PROJECT</a:t>
            </a:r>
          </a:p>
        </p:txBody>
      </p:sp>
      <p:pic>
        <p:nvPicPr>
          <p:cNvPr id="5" name="Online Image Placeholder 4"/>
          <p:cNvPicPr>
            <a:picLocks noGrp="1" noChangeAspect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147" y="1377195"/>
            <a:ext cx="2691811" cy="269181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68" y="4304728"/>
            <a:ext cx="2656367" cy="1549547"/>
          </a:xfrm>
          <a:prstGeom prst="rect">
            <a:avLst/>
          </a:prstGeom>
        </p:spPr>
      </p:pic>
      <p:pic>
        <p:nvPicPr>
          <p:cNvPr id="5122" name="Picture 2" descr="Image result for wrong way detection sys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74" y="1827766"/>
            <a:ext cx="6351838" cy="3572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1EA1D-780D-449B-92F7-2F085884B4C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094" y="352647"/>
            <a:ext cx="9042400" cy="106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571846"/>
            <a:ext cx="4521200" cy="35052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083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838" y="3267075"/>
            <a:ext cx="6711162" cy="3590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779" y="1305037"/>
            <a:ext cx="6688221" cy="2009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779" y="0"/>
            <a:ext cx="6711162" cy="16954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1EA1D-780D-449B-92F7-2F085884B4C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0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446" y="1317"/>
            <a:ext cx="12191999" cy="685668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09/13/2018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1EA1D-780D-449B-92F7-2F085884B4C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4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810" y="148389"/>
            <a:ext cx="10169358" cy="814137"/>
          </a:xfrm>
          <a:ln w="38100">
            <a:solidFill>
              <a:schemeClr val="accent4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ROLLING OUT WW PILOT TO OTHER CORRIDORS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35173" y="1753102"/>
            <a:ext cx="4521200" cy="3505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Implementing pilot projects at </a:t>
            </a:r>
            <a:r>
              <a:rPr lang="en-US" dirty="0" err="1"/>
              <a:t>Carrol</a:t>
            </a:r>
            <a:r>
              <a:rPr lang="en-US" dirty="0"/>
              <a:t> Canyon Road interchange and East Palomar Street Overcrossing DAR projects.</a:t>
            </a:r>
          </a:p>
          <a:p>
            <a:endParaRPr lang="en-US" dirty="0"/>
          </a:p>
          <a:p>
            <a:r>
              <a:rPr lang="en-US" dirty="0"/>
              <a:t>Installation of enhanced wrong way markings at above ramps.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76" y="1227221"/>
            <a:ext cx="4605406" cy="5237246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6255" y="6440036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en-US"/>
              <a:t>09/13/2018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1EA1D-780D-449B-92F7-2F085884B4C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1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3328" y="562088"/>
            <a:ext cx="6975021" cy="6610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Proposed sign changes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645" y="1223167"/>
            <a:ext cx="7588704" cy="539520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23C4C9-4D8F-4345-922D-45B8CF6B1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841B0E-68A0-40B3-9CF3-CB7CDCE9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B755-282A-40A0-A7F5-34CB030C8D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4498</TotalTime>
  <Words>280</Words>
  <Application>Microsoft Office PowerPoint</Application>
  <PresentationFormat>Widescreen</PresentationFormat>
  <Paragraphs>77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WRONG WAY PILOT PROJECT</vt:lpstr>
      <vt:lpstr>PowerPoint Presentation</vt:lpstr>
      <vt:lpstr>PowerPoint Presentation</vt:lpstr>
      <vt:lpstr>ROLLING OUT WW PILOT TO OTHER CORRIDORS</vt:lpstr>
      <vt:lpstr>Proposed sign changes</vt:lpstr>
      <vt:lpstr>Proposed Pavement Markings, 1 of 2</vt:lpstr>
      <vt:lpstr>Proposed Pavement Markings, 2 of 2</vt:lpstr>
      <vt:lpstr>Pavement Arrow Changes</vt:lpstr>
      <vt:lpstr>PowerPoint Presentation</vt:lpstr>
      <vt:lpstr>PowerPoint Presentation</vt:lpstr>
      <vt:lpstr>PowerPoint Presentation</vt:lpstr>
      <vt:lpstr>PowerPoint Presentation</vt:lpstr>
    </vt:vector>
  </TitlesOfParts>
  <Company>Caltrans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Bucko, Troy R@DOT</dc:creator>
  <cp:lastModifiedBy>Matthew Cox</cp:lastModifiedBy>
  <cp:revision>94</cp:revision>
  <cp:lastPrinted>2018-09-13T05:47:36Z</cp:lastPrinted>
  <dcterms:created xsi:type="dcterms:W3CDTF">2016-10-06T01:49:09Z</dcterms:created>
  <dcterms:modified xsi:type="dcterms:W3CDTF">2018-10-03T18:29:50Z</dcterms:modified>
</cp:coreProperties>
</file>