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444" r:id="rId2"/>
    <p:sldId id="437" r:id="rId3"/>
    <p:sldId id="458" r:id="rId4"/>
    <p:sldId id="456" r:id="rId5"/>
    <p:sldId id="451" r:id="rId6"/>
    <p:sldId id="452" r:id="rId7"/>
    <p:sldId id="461" r:id="rId8"/>
    <p:sldId id="467" r:id="rId9"/>
    <p:sldId id="445" r:id="rId10"/>
    <p:sldId id="462" r:id="rId11"/>
    <p:sldId id="459" r:id="rId12"/>
    <p:sldId id="460" r:id="rId13"/>
    <p:sldId id="464" r:id="rId14"/>
    <p:sldId id="463" r:id="rId15"/>
    <p:sldId id="465" r:id="rId16"/>
    <p:sldId id="466" r:id="rId17"/>
    <p:sldId id="454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22D54-6755-455D-AD82-9C1D4B3433D0}" v="49" dt="2022-04-08T20:06:1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5B62-8BAA-4E73-8C66-BE25BDA5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2FDA5-4D7F-41F1-843F-E9D2AFC84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A97C-8AB4-42C1-87B2-B4B6233F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8FBCF-1BD6-442A-A96B-C066DE37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7B70-B119-483B-934D-0AA8E816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F948-3D35-4758-9170-BB98AB82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6C89C-B58B-4FA9-8991-FEA93FE3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85065-B320-42AA-9CA7-83EB9D2D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B30F-1E70-4BC5-BE2D-EFB19862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4C91-83E5-4E21-8306-C9A48BA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01B74-ED55-4F1F-A7E6-D5193D587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3596F-D5FB-4BE1-8803-50956F20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47BF-8E55-49D5-BEF2-23141460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0206-2EEE-4798-A029-38857CDB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C621-5240-46FD-9F47-5F5D416F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53BD-38F8-4D94-BF45-0785A856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BA4E-5BC6-4CC3-93EA-AE465C1EF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1D92-19CD-4022-9E7E-CD09D2A3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78F3-8864-4059-BAF7-1B363C1E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57DF-2A5B-4293-B8F2-F7B233B9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E5CD-A9AD-4E5B-B041-BA1D9A89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E601C-8933-4BCD-B4D4-5ED09851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A3A9-004D-4163-A9CA-98064F6E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DF1E-213C-4D01-B850-6DFD4742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6726-2CF9-4AD8-A4BC-10FD2875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9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2207-FD23-4FB9-9C63-737484CF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4BC3-6803-41F7-8309-D246C87C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0B216-7602-4E06-BD05-33C9C8BA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7DDDF-4F91-4191-AD36-54DD1C58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081B6-DA8E-42F5-BD5F-1B125905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3DE5-F7B6-4A79-9395-8F5BF03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F6D0-6DA8-4AE7-8630-6367017F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EB04-F9CB-4880-9372-654D1E92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2A788-B145-43E1-B36A-36FBAB680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1888D-48F2-4559-8609-7B08BD776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5A4D6-7363-4850-B34D-AF340BEDA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337D6-245E-4704-9A4D-6A5A127B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7B0C9-08ED-4650-8B06-9E28284B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E526E-38C4-4D99-B230-68F3F8AC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3B93-C27F-4AA3-BBF5-79DB6A85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D7062-0C85-4889-86A4-41C9E9F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D090F-D90B-4E59-ABFE-1361522E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3F65D-0B42-493C-B205-CC684A6D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32149-5E36-48C3-8335-21D49277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C685D-280D-4E83-AA48-119F83EB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47E53-817F-465D-8EE6-3D7814ED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8557-4DF7-4732-BD8D-87BF197E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FBA4-0EBE-427C-A0B2-B60AAB4BC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6B856-6C13-4321-B036-D7A53691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EEB76-3DB1-4E11-B856-3EB7800E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45AC2-5BBC-4FC4-89CC-DC7F0038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24418-263B-4EDF-9717-4ADA9529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D177-7816-4DF8-9567-D57882FA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9D284-858B-423D-897B-9FF9EB569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109D5-20E5-47A0-96E2-9F4BCA717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6A6B3-9BA3-4BEA-8D95-5B0E3E74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DCBD0-E5B8-4FC3-B4D0-91532ECD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27AF-B9BF-4FA9-9880-9CFC06CD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636E7-56C6-4D6D-9333-E1D1039F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1B17-4F3E-4AE6-9887-1A41CABEE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CDFC-A527-4862-900B-D651BDD42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B740-27E8-4703-9A57-40BE4B906C1B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7C53C-2D89-49C7-B0C0-2B15E25A6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1218-82BF-4332-9B97-70DB62847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080F-3AC6-4F16-814F-0252CF1A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4415" y="1943101"/>
            <a:ext cx="6421840" cy="1485899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800" b="1" dirty="0">
                <a:latin typeface="Algerian" panose="04020705040A02060702" pitchFamily="82" charset="0"/>
              </a:rPr>
              <a:t>AB43 - Setting Speed</a:t>
            </a:r>
          </a:p>
          <a:p>
            <a:r>
              <a:rPr lang="en-US" sz="14800" b="1" dirty="0">
                <a:latin typeface="Algerian" panose="04020705040A02060702" pitchFamily="82" charset="0"/>
              </a:rPr>
              <a:t>Limit to Enhance Safety</a:t>
            </a:r>
          </a:p>
          <a:p>
            <a:pPr algn="l"/>
            <a:endParaRPr lang="en-US" sz="14800" b="1" dirty="0">
              <a:latin typeface="Bradley Hand ITC" panose="03070402050302030203" pitchFamily="66" charset="0"/>
            </a:endParaRPr>
          </a:p>
          <a:p>
            <a:pPr marL="514350" indent="-514350" algn="l">
              <a:buAutoNum type="alphaUcPeriod"/>
            </a:pPr>
            <a:endParaRPr lang="en-US" sz="14800" dirty="0">
              <a:latin typeface="Bradley Hand ITC" panose="03070402050302030203" pitchFamily="66" charset="0"/>
            </a:endParaRPr>
          </a:p>
          <a:p>
            <a:pPr algn="l"/>
            <a:endParaRPr lang="en-US" sz="2800" dirty="0"/>
          </a:p>
          <a:p>
            <a:pPr algn="l"/>
            <a:r>
              <a:rPr lang="en-US" sz="2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1B5AF8-8073-40AD-AD6E-6FFCCE303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48" y="448012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59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8533" y="1148714"/>
            <a:ext cx="6350699" cy="5254937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Section 21400 – Examples </a:t>
            </a:r>
            <a:endParaRPr lang="en-US" sz="2800" u="sng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Example 1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% is 47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is 45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Conditions then speed limit is </a:t>
            </a:r>
            <a:r>
              <a:rPr lang="en-US" b="1" dirty="0"/>
              <a:t>40 MPH</a:t>
            </a:r>
            <a:r>
              <a:rPr lang="en-US" dirty="0"/>
              <a:t>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Example 2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% is 48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Option 1 (nearest):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is 50 MPH,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With Conditions speed limit is </a:t>
            </a:r>
            <a:r>
              <a:rPr lang="en-US" b="1" dirty="0"/>
              <a:t>45 MPH</a:t>
            </a:r>
            <a:r>
              <a:rPr lang="en-US" dirty="0"/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Option 2 (lowest):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limit </a:t>
            </a:r>
            <a:r>
              <a:rPr lang="en-US" b="1" dirty="0"/>
              <a:t>45 MPH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Can’t use conditions under this option </a:t>
            </a:r>
          </a:p>
          <a:p>
            <a:pPr algn="l"/>
            <a:r>
              <a:rPr lang="en-US" dirty="0"/>
              <a:t> </a:t>
            </a: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FF4609-F3D2-4D84-9B6D-3DC13631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16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953" y="1028461"/>
            <a:ext cx="6350699" cy="5375190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Section 22358.6 – </a:t>
            </a:r>
            <a:r>
              <a:rPr lang="en-US" sz="2800" dirty="0">
                <a:solidFill>
                  <a:schemeClr val="accent1"/>
                </a:solidFill>
              </a:rPr>
              <a:t>(New Section)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Caltrans shall, in the next scheduled revision, revise the MUTCD to require an agency </a:t>
            </a:r>
            <a:r>
              <a:rPr lang="en-US" b="1" dirty="0"/>
              <a:t>to round speed limits to the nearest 5 MPH of the 85</a:t>
            </a:r>
            <a:r>
              <a:rPr lang="en-US" b="1" baseline="30000" dirty="0"/>
              <a:t>th</a:t>
            </a:r>
            <a:r>
              <a:rPr lang="en-US" b="1" dirty="0"/>
              <a:t> %</a:t>
            </a:r>
            <a:r>
              <a:rPr lang="en-US" dirty="0"/>
              <a:t> of the free-flowing traffic.</a:t>
            </a:r>
          </a:p>
          <a:p>
            <a:pPr algn="l"/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(Speed limits can be reduced an additional 5 MPH for downward speed zoning (conditions not apparent to drivers) per CVC Section 22358.5)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en-US" dirty="0"/>
              <a:t>However, in cases, where the speed limit needs </a:t>
            </a:r>
            <a:r>
              <a:rPr lang="en-US" b="1" dirty="0"/>
              <a:t>to be rounded up, the agency may decide instead to round down</a:t>
            </a:r>
            <a:r>
              <a:rPr lang="en-US" dirty="0"/>
              <a:t> the speed limit to the lower 5 MPH.</a:t>
            </a:r>
          </a:p>
          <a:p>
            <a:pPr algn="l"/>
            <a:r>
              <a:rPr lang="en-US" b="1" u="sng" dirty="0"/>
              <a:t>A local authority may additionally lower the speed limit as provided in Sections 22358.7 and 22358.8</a:t>
            </a:r>
            <a:r>
              <a:rPr lang="en-US" dirty="0"/>
              <a:t>.     </a:t>
            </a: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BE0C061-9243-42FB-84DF-DF0A53B8F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06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243" y="1148715"/>
            <a:ext cx="6350699" cy="525493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Section 22358.7 – </a:t>
            </a:r>
            <a:r>
              <a:rPr lang="en-US" sz="3600" dirty="0">
                <a:solidFill>
                  <a:schemeClr val="accent1"/>
                </a:solidFill>
              </a:rPr>
              <a:t>(New Section)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  <a:p>
            <a:pPr algn="l"/>
            <a:r>
              <a:rPr lang="en-US" sz="2800" dirty="0"/>
              <a:t>… Speed is still more than reasonable or safe, then reduce by 5 MPH for either of the following reasons: </a:t>
            </a:r>
          </a:p>
          <a:p>
            <a:pPr marL="514350" indent="-514350" algn="l">
              <a:buAutoNum type="arabicParenBoth"/>
            </a:pPr>
            <a:r>
              <a:rPr lang="en-US" sz="2800" dirty="0"/>
              <a:t>The highway is a safety corridor;</a:t>
            </a:r>
          </a:p>
          <a:p>
            <a:pPr lvl="1" algn="l"/>
            <a:r>
              <a:rPr lang="en-US" sz="2400" dirty="0"/>
              <a:t>(Caltrans will define a safety corridor &amp; no more than 1/5 of the total roads are designated safety corridors). </a:t>
            </a:r>
          </a:p>
          <a:p>
            <a:pPr marL="514350" indent="-514350" algn="l">
              <a:buAutoNum type="arabicParenBoth"/>
            </a:pPr>
            <a:r>
              <a:rPr lang="en-US" sz="2800" dirty="0"/>
              <a:t>The highway is adjacent to a high generator of bicyclists or pedestrian; </a:t>
            </a:r>
          </a:p>
          <a:p>
            <a:pPr lvl="1" algn="l"/>
            <a:r>
              <a:rPr lang="en-US" sz="2400" dirty="0"/>
              <a:t>(Caltrans will determine a high generators) </a:t>
            </a:r>
          </a:p>
          <a:p>
            <a:pPr marL="514350" indent="-514350" algn="l">
              <a:buAutoNum type="arabicParenBoth"/>
            </a:pPr>
            <a:r>
              <a:rPr lang="en-US" sz="2800" dirty="0"/>
              <a:t>Not effective until June 30, 2024, or until the Judicial Council has developed an outline tool for adjudicating infraction violation statewide.</a:t>
            </a:r>
            <a:endParaRPr lang="en-US" sz="2400" dirty="0"/>
          </a:p>
          <a:p>
            <a:pPr algn="l"/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4519459-D968-4A57-B68F-FC287C1F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29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243" y="1148715"/>
            <a:ext cx="6350699" cy="5254936"/>
          </a:xfrm>
          <a:noFill/>
        </p:spPr>
        <p:txBody>
          <a:bodyPr>
            <a:norm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Section 22358.8 – </a:t>
            </a:r>
            <a:r>
              <a:rPr lang="en-US" sz="2800" dirty="0">
                <a:solidFill>
                  <a:schemeClr val="accent1"/>
                </a:solidFill>
              </a:rPr>
              <a:t>(New Section)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Speed still more that reasonable or safe, City </a:t>
            </a:r>
            <a:r>
              <a:rPr lang="en-US" dirty="0"/>
              <a:t>can</a:t>
            </a:r>
            <a:r>
              <a:rPr lang="en-US" sz="2400" dirty="0"/>
              <a:t> RETAIN current speed limit or RESTORE immediate prior speed limit. </a:t>
            </a:r>
          </a:p>
          <a:p>
            <a:pPr algn="l"/>
            <a:r>
              <a:rPr lang="en-US" sz="2400" dirty="0"/>
              <a:t>(Speed was established with an E&amp;T survey and no general-purpose lanes have been added).</a:t>
            </a:r>
          </a:p>
          <a:p>
            <a:pPr algn="l"/>
            <a:r>
              <a:rPr lang="en-US" sz="2400" dirty="0"/>
              <a:t>The speed limit shall not be reduced by more than 5 MPH from the current speed limit nor below the immediate prior speed limit.</a:t>
            </a:r>
          </a:p>
          <a:p>
            <a:pPr algn="l"/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4519459-D968-4A57-B68F-FC287C1F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92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8533" y="1148714"/>
            <a:ext cx="6350699" cy="5254937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Section 222358.6 – Examples </a:t>
            </a:r>
            <a:endParaRPr lang="en-US" sz="2800" u="sng" dirty="0">
              <a:solidFill>
                <a:schemeClr val="accent1"/>
              </a:solidFill>
            </a:endParaRPr>
          </a:p>
          <a:p>
            <a:pPr algn="l"/>
            <a:r>
              <a:rPr lang="en-US" dirty="0"/>
              <a:t>Example 1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% is 47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is 45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Conditions 	speed = 40 MPH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Safety Corridor	</a:t>
            </a:r>
            <a:r>
              <a:rPr lang="en-US" b="1" dirty="0"/>
              <a:t>Speed = 35 MPH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Example 2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% is 48 MPH,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Option 1 (nearest):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is 50 MPH,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Conditions 	Speed = 45 MPH.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Safety Corridor	</a:t>
            </a:r>
            <a:r>
              <a:rPr lang="en-US" b="1" dirty="0"/>
              <a:t>Speed = 40 MPH</a:t>
            </a:r>
            <a:r>
              <a:rPr lang="en-US" dirty="0"/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dirty="0"/>
              <a:t>Option 2 (lowest):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Speed limit 45 MPH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Conditions not allowed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Safety Corridor	</a:t>
            </a:r>
            <a:r>
              <a:rPr lang="en-US" b="1" dirty="0"/>
              <a:t>Speed = 40 MPH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 </a:t>
            </a: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FF4609-F3D2-4D84-9B6D-3DC13631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8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243" y="1148715"/>
            <a:ext cx="6350699" cy="5254936"/>
          </a:xfrm>
          <a:noFill/>
        </p:spPr>
        <p:txBody>
          <a:bodyPr>
            <a:normAutofit fontScale="25000" lnSpcReduction="20000"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11200" b="1" dirty="0">
                <a:solidFill>
                  <a:schemeClr val="accent1"/>
                </a:solidFill>
              </a:rPr>
              <a:t>Section 22358.9 – </a:t>
            </a:r>
            <a:r>
              <a:rPr lang="en-US" sz="11200" dirty="0">
                <a:solidFill>
                  <a:schemeClr val="accent1"/>
                </a:solidFill>
              </a:rPr>
              <a:t>(New Section)</a:t>
            </a:r>
            <a:r>
              <a:rPr lang="en-US" sz="11200" b="1" dirty="0">
                <a:solidFill>
                  <a:schemeClr val="accent1"/>
                </a:solidFill>
              </a:rPr>
              <a:t> </a:t>
            </a:r>
            <a:endParaRPr lang="en-US" sz="2400" dirty="0"/>
          </a:p>
          <a:p>
            <a:pPr algn="l"/>
            <a:endParaRPr lang="en-US" sz="2800" dirty="0"/>
          </a:p>
          <a:p>
            <a:pPr marL="1143000" indent="-1143000" algn="l">
              <a:buFont typeface="Wingdings" panose="05000000000000000000" pitchFamily="2" charset="2"/>
              <a:buChar char="ü"/>
            </a:pPr>
            <a:r>
              <a:rPr lang="en-US" sz="9600" b="1" dirty="0"/>
              <a:t>Business Activity District </a:t>
            </a:r>
            <a:r>
              <a:rPr lang="en-US" sz="9600" dirty="0"/>
              <a:t>(Prima facie limits of 25 or 20 MPH): 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400" dirty="0"/>
              <a:t>4 lanes MAX. 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400" dirty="0"/>
              <a:t>Speed limit upstream/downstream of the District is 30 MPH or 25 MPH.</a:t>
            </a:r>
            <a:endParaRPr lang="en-US" sz="9600" dirty="0"/>
          </a:p>
          <a:p>
            <a:pPr marL="1143000" indent="-1143000" algn="l">
              <a:buFont typeface="Wingdings" panose="05000000000000000000" pitchFamily="2" charset="2"/>
              <a:buChar char="ü"/>
            </a:pPr>
            <a:r>
              <a:rPr lang="en-US" sz="9600" dirty="0"/>
              <a:t>Business Activity District includes: 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400" dirty="0"/>
              <a:t>Central or neighborhood downtown;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400" dirty="0"/>
              <a:t>Urban villages; or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400" dirty="0"/>
              <a:t>Zoning prioritize commercial and meets at least 3 of the following requirements:</a:t>
            </a:r>
            <a:endParaRPr lang="en-US" sz="2400" dirty="0"/>
          </a:p>
          <a:p>
            <a:pPr algn="l"/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4519459-D968-4A57-B68F-FC287C1F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8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4243" y="1148715"/>
            <a:ext cx="6350699" cy="5254936"/>
          </a:xfrm>
          <a:noFill/>
        </p:spPr>
        <p:txBody>
          <a:bodyPr>
            <a:normAutofit fontScale="25000" lnSpcReduction="20000"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11200" b="1" dirty="0">
                <a:solidFill>
                  <a:schemeClr val="accent1"/>
                </a:solidFill>
              </a:rPr>
              <a:t>Section 22358.9 – </a:t>
            </a:r>
            <a:r>
              <a:rPr lang="en-US" sz="11200" dirty="0">
                <a:solidFill>
                  <a:schemeClr val="accent1"/>
                </a:solidFill>
              </a:rPr>
              <a:t>(New Section)</a:t>
            </a:r>
          </a:p>
          <a:p>
            <a:pPr algn="l"/>
            <a:endParaRPr lang="en-US" sz="9600" b="1" dirty="0">
              <a:solidFill>
                <a:schemeClr val="accent1"/>
              </a:solidFill>
            </a:endParaRPr>
          </a:p>
          <a:p>
            <a:pPr algn="l"/>
            <a:r>
              <a:rPr lang="en-US" sz="9600" b="1" dirty="0">
                <a:solidFill>
                  <a:schemeClr val="accent1"/>
                </a:solidFill>
              </a:rPr>
              <a:t>Business Activity District – Cont. </a:t>
            </a:r>
            <a:endParaRPr lang="en-US" sz="9400" dirty="0"/>
          </a:p>
          <a:p>
            <a:pPr marL="1428750" lvl="2" indent="-514350" algn="l">
              <a:buFont typeface="+mj-lt"/>
              <a:buAutoNum type="arabicPeriod"/>
            </a:pPr>
            <a:r>
              <a:rPr lang="en-US" sz="9600" dirty="0"/>
              <a:t>No less than 50% of the contiguous properties consist of retail or dining commercial uses, including outdoor dining , that open directly onto sidewalks.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600" dirty="0"/>
              <a:t>Parallel, diagonal or perpendicular parking along the highway.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600" dirty="0"/>
              <a:t>Signals or Stop no more than 600 feet apart.</a:t>
            </a:r>
          </a:p>
          <a:p>
            <a:pPr marL="1428750" lvl="2" indent="-514350" algn="l">
              <a:buFont typeface="+mj-lt"/>
              <a:buAutoNum type="arabicPeriod"/>
            </a:pPr>
            <a:r>
              <a:rPr lang="en-US" sz="9600" dirty="0"/>
              <a:t>Uncontrolled marked crosswalks.</a:t>
            </a:r>
          </a:p>
          <a:p>
            <a:pPr marL="971550" lvl="1" indent="-514350" algn="l">
              <a:buFont typeface="+mj-lt"/>
              <a:buAutoNum type="arabicPeriod"/>
            </a:pPr>
            <a:endParaRPr lang="en-US" sz="9600" dirty="0"/>
          </a:p>
          <a:p>
            <a:pPr algn="l"/>
            <a:r>
              <a:rPr lang="en-US" sz="9600" dirty="0"/>
              <a:t>This section can’t be used if the speed was lowered per sections 22358.7 &amp; 22358.8.</a:t>
            </a:r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4519459-D968-4A57-B68F-FC287C1F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96" y="339090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0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6587" y="1366406"/>
            <a:ext cx="6473794" cy="4831772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b="1" dirty="0">
                <a:latin typeface="Algerian" panose="04020705040A02060702" pitchFamily="82" charset="0"/>
              </a:rPr>
              <a:t>AB43 - Setting Speed Limit</a:t>
            </a:r>
          </a:p>
          <a:p>
            <a:r>
              <a:rPr lang="en-US" sz="12800" b="1" dirty="0">
                <a:latin typeface="Algerian" panose="04020705040A02060702" pitchFamily="82" charset="0"/>
              </a:rPr>
              <a:t> to Enhance Safety</a:t>
            </a:r>
          </a:p>
          <a:p>
            <a:pPr algn="l"/>
            <a:endParaRPr lang="en-US" sz="14800" b="1" dirty="0">
              <a:latin typeface="Bradley Hand ITC" panose="03070402050302030203" pitchFamily="66" charset="0"/>
            </a:endParaRPr>
          </a:p>
          <a:p>
            <a:pPr algn="l"/>
            <a:r>
              <a:rPr lang="en-US" sz="9600" dirty="0">
                <a:latin typeface="Algerian" panose="04020705040A02060702" pitchFamily="82" charset="0"/>
              </a:rPr>
              <a:t>Part I: CVC changes</a:t>
            </a:r>
          </a:p>
          <a:p>
            <a:pPr algn="l"/>
            <a:r>
              <a:rPr lang="en-US" sz="9600" dirty="0">
                <a:latin typeface="Algerian" panose="04020705040A02060702" pitchFamily="82" charset="0"/>
              </a:rPr>
              <a:t>	(Today presentation)</a:t>
            </a:r>
          </a:p>
          <a:p>
            <a:pPr algn="l"/>
            <a:endParaRPr lang="en-US" sz="14800" b="1" dirty="0">
              <a:latin typeface="Bradley Hand ITC" panose="03070402050302030203" pitchFamily="66" charset="0"/>
            </a:endParaRPr>
          </a:p>
          <a:p>
            <a:pPr algn="l"/>
            <a:r>
              <a:rPr lang="en-US" sz="9600" dirty="0">
                <a:latin typeface="Algerian" panose="04020705040A02060702" pitchFamily="82" charset="0"/>
              </a:rPr>
              <a:t>Part II: CA MUTCD changes</a:t>
            </a:r>
          </a:p>
          <a:p>
            <a:pPr algn="l"/>
            <a:r>
              <a:rPr lang="en-US" sz="9600" dirty="0">
                <a:latin typeface="Algerian" panose="04020705040A02060702" pitchFamily="82" charset="0"/>
              </a:rPr>
              <a:t>	(Future presentation)</a:t>
            </a:r>
          </a:p>
          <a:p>
            <a:pPr algn="l"/>
            <a:endParaRPr lang="en-US" sz="9600" dirty="0">
              <a:latin typeface="Algerian" panose="04020705040A02060702" pitchFamily="82" charset="0"/>
            </a:endParaRPr>
          </a:p>
          <a:p>
            <a:pPr algn="l"/>
            <a:r>
              <a:rPr lang="en-US" sz="12800" b="1" dirty="0">
                <a:latin typeface="Algerian" panose="04020705040A02060702" pitchFamily="82" charset="0"/>
              </a:rPr>
              <a:t>questions and Discussion </a:t>
            </a:r>
          </a:p>
          <a:p>
            <a:pPr marL="514350" indent="-514350" algn="l">
              <a:buAutoNum type="alphaUcPeriod"/>
            </a:pPr>
            <a:endParaRPr lang="en-US" sz="14800" dirty="0">
              <a:latin typeface="Bradley Hand ITC" panose="03070402050302030203" pitchFamily="66" charset="0"/>
            </a:endParaRPr>
          </a:p>
          <a:p>
            <a:pPr algn="l"/>
            <a:endParaRPr lang="en-US" sz="2800" dirty="0"/>
          </a:p>
          <a:p>
            <a:pPr algn="l"/>
            <a:r>
              <a:rPr lang="en-US" sz="2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C4C0B7-2924-401C-8B48-676362D43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96" y="339090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0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88C92-DF13-4B29-B806-613016E4FDB8}"/>
              </a:ext>
            </a:extLst>
          </p:cNvPr>
          <p:cNvSpPr txBox="1">
            <a:spLocks/>
          </p:cNvSpPr>
          <p:nvPr/>
        </p:nvSpPr>
        <p:spPr>
          <a:xfrm flipH="1">
            <a:off x="10149840" y="517843"/>
            <a:ext cx="5715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latin typeface="Algerian" panose="04020705040A02060702" pitchFamily="82" charset="0"/>
            </a:endParaRPr>
          </a:p>
          <a:p>
            <a:endParaRPr lang="en-US" sz="3200" b="1" dirty="0">
              <a:latin typeface="Algerian" panose="04020705040A02060702" pitchFamily="82" charset="0"/>
            </a:endParaRPr>
          </a:p>
          <a:p>
            <a:pPr algn="l"/>
            <a:endParaRPr lang="en-US" sz="9600" b="1" dirty="0">
              <a:latin typeface="Bradley Hand ITC" panose="03070402050302030203" pitchFamily="66" charset="0"/>
            </a:endParaRP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lvl="1" algn="l"/>
            <a:endParaRPr lang="en-US" dirty="0"/>
          </a:p>
          <a:p>
            <a:pPr algn="l"/>
            <a:endParaRPr lang="en-US" b="0" i="0" u="none" strike="noStrike" baseline="0" dirty="0">
              <a:latin typeface="Melior"/>
            </a:endParaRPr>
          </a:p>
          <a:p>
            <a:pPr algn="l"/>
            <a:endParaRPr lang="en-US" b="0" i="0" u="none" strike="noStrike" baseline="0" dirty="0">
              <a:latin typeface="Melior"/>
            </a:endParaRPr>
          </a:p>
          <a:p>
            <a:pPr marL="0" indent="0" algn="l">
              <a:buNone/>
            </a:pPr>
            <a:endParaRPr lang="en-US" sz="2000" b="0" i="0" u="none" strike="noStrike" baseline="0" dirty="0">
              <a:latin typeface="Melior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5366C-9743-42F6-876B-A461AA9F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8" t="13964" r="33559"/>
          <a:stretch/>
        </p:blipFill>
        <p:spPr>
          <a:xfrm>
            <a:off x="680106" y="517843"/>
            <a:ext cx="4344393" cy="5516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A0B8B-6AD0-4A15-9C4C-E459DAAA382A}"/>
              </a:ext>
            </a:extLst>
          </p:cNvPr>
          <p:cNvSpPr txBox="1"/>
          <p:nvPr/>
        </p:nvSpPr>
        <p:spPr>
          <a:xfrm>
            <a:off x="5378804" y="1909080"/>
            <a:ext cx="6546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AB-43 Speed Limit to enhance 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DB39506-47BB-4ED3-A40B-343D1DC99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415" y="426696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09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88C92-DF13-4B29-B806-613016E4FDB8}"/>
              </a:ext>
            </a:extLst>
          </p:cNvPr>
          <p:cNvSpPr txBox="1">
            <a:spLocks/>
          </p:cNvSpPr>
          <p:nvPr/>
        </p:nvSpPr>
        <p:spPr>
          <a:xfrm>
            <a:off x="7230400" y="517843"/>
            <a:ext cx="4812664" cy="479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latin typeface="Algerian" panose="04020705040A02060702" pitchFamily="82" charset="0"/>
            </a:endParaRPr>
          </a:p>
          <a:p>
            <a:endParaRPr lang="en-US" sz="3200" b="1" dirty="0">
              <a:latin typeface="Algerian" panose="04020705040A02060702" pitchFamily="82" charset="0"/>
            </a:endParaRPr>
          </a:p>
          <a:p>
            <a:pPr algn="l"/>
            <a:endParaRPr lang="en-US" sz="9600" b="1" dirty="0">
              <a:latin typeface="Bradley Hand ITC" panose="03070402050302030203" pitchFamily="66" charset="0"/>
            </a:endParaRP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lvl="1" algn="l"/>
            <a:endParaRPr lang="en-US" dirty="0"/>
          </a:p>
          <a:p>
            <a:pPr algn="l"/>
            <a:endParaRPr lang="en-US" b="0" i="0" u="none" strike="noStrike" baseline="0" dirty="0">
              <a:latin typeface="Melior"/>
            </a:endParaRPr>
          </a:p>
          <a:p>
            <a:pPr algn="l"/>
            <a:endParaRPr lang="en-US" b="0" i="0" u="none" strike="noStrike" baseline="0" dirty="0">
              <a:latin typeface="Melior"/>
            </a:endParaRPr>
          </a:p>
          <a:p>
            <a:pPr marL="0" indent="0" algn="l">
              <a:buNone/>
            </a:pPr>
            <a:endParaRPr lang="en-US" sz="2000" b="0" i="0" u="none" strike="noStrike" baseline="0" dirty="0">
              <a:latin typeface="Melior"/>
            </a:endParaRPr>
          </a:p>
          <a:p>
            <a:pPr algn="l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F8036A3-FB7D-4407-BC65-391BE3D2C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83199"/>
              </p:ext>
            </p:extLst>
          </p:nvPr>
        </p:nvGraphicFramePr>
        <p:xfrm>
          <a:off x="148935" y="69399"/>
          <a:ext cx="4024001" cy="569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359" imgH="8020022" progId="Acrobat.Document.DC">
                  <p:embed/>
                </p:oleObj>
              </mc:Choice>
              <mc:Fallback>
                <p:oleObj name="Acrobat Document" r:id="rId3" imgW="5667359" imgH="8020022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F8036A3-FB7D-4407-BC65-391BE3D2C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935" y="69399"/>
                        <a:ext cx="4024001" cy="5693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3A0B8B-6AD0-4A15-9C4C-E459DAAA382A}"/>
              </a:ext>
            </a:extLst>
          </p:cNvPr>
          <p:cNvSpPr txBox="1"/>
          <p:nvPr/>
        </p:nvSpPr>
        <p:spPr>
          <a:xfrm>
            <a:off x="5632779" y="1343760"/>
            <a:ext cx="6248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AB-43 Speed Limit to enhance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ABD96-E7C5-477A-8D8A-F0466537914F}"/>
              </a:ext>
            </a:extLst>
          </p:cNvPr>
          <p:cNvSpPr txBox="1"/>
          <p:nvPr/>
        </p:nvSpPr>
        <p:spPr>
          <a:xfrm>
            <a:off x="7109460" y="2609494"/>
            <a:ext cx="4069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Road Safety in Cities</a:t>
            </a:r>
            <a:r>
              <a:rPr lang="en-US" dirty="0"/>
              <a:t> - International Transport Forum</a:t>
            </a:r>
          </a:p>
          <a:p>
            <a:pPr marL="342900" indent="-342900">
              <a:buAutoNum type="arabicPeriod"/>
            </a:pPr>
            <a:r>
              <a:rPr lang="en-US" b="1" dirty="0"/>
              <a:t>Recommendations of the Safe System Consortium</a:t>
            </a:r>
            <a:r>
              <a:rPr lang="en-US" dirty="0"/>
              <a:t> – Johns Hopkins University &amp; ITE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22197D-7B24-4146-9C29-3505DC8F2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63971"/>
              </p:ext>
            </p:extLst>
          </p:nvPr>
        </p:nvGraphicFramePr>
        <p:xfrm>
          <a:off x="1887883" y="1304678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829108" imgH="7543672" progId="Acrobat.Document.DC">
                  <p:embed/>
                </p:oleObj>
              </mc:Choice>
              <mc:Fallback>
                <p:oleObj name="Acrobat Document" r:id="rId5" imgW="5829108" imgH="7543672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922197D-7B24-4146-9C29-3505DC8F2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883" y="1304678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5EF1A2D-E70F-41D4-A4D3-B531553E1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98" y="140810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50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88C92-DF13-4B29-B806-613016E4FDB8}"/>
              </a:ext>
            </a:extLst>
          </p:cNvPr>
          <p:cNvSpPr txBox="1">
            <a:spLocks/>
          </p:cNvSpPr>
          <p:nvPr/>
        </p:nvSpPr>
        <p:spPr>
          <a:xfrm>
            <a:off x="5897511" y="1644665"/>
            <a:ext cx="5692140" cy="122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lgerian" panose="04020705040A02060702" pitchFamily="82" charset="0"/>
              </a:rPr>
              <a:t>AB43 - Speed Limit </a:t>
            </a:r>
          </a:p>
          <a:p>
            <a:r>
              <a:rPr lang="en-US" sz="3200" b="1" dirty="0">
                <a:latin typeface="Algerian" panose="04020705040A02060702" pitchFamily="82" charset="0"/>
              </a:rPr>
              <a:t>to Enhance Safety</a:t>
            </a:r>
            <a:endParaRPr lang="en-US" sz="9600" b="1" dirty="0">
              <a:latin typeface="Bradley Hand ITC" panose="03070402050302030203" pitchFamily="66" charset="0"/>
            </a:endParaRP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lvl="1" algn="l"/>
            <a:endParaRPr lang="en-US" dirty="0"/>
          </a:p>
          <a:p>
            <a:pPr algn="l"/>
            <a:endParaRPr lang="en-US" b="0" i="0" u="none" strike="noStrike" baseline="0" dirty="0">
              <a:latin typeface="Melior"/>
            </a:endParaRPr>
          </a:p>
          <a:p>
            <a:pPr marL="0" indent="0" algn="l">
              <a:buNone/>
            </a:pPr>
            <a:endParaRPr lang="en-US" sz="2000" b="0" i="0" u="none" strike="noStrike" baseline="0" dirty="0">
              <a:latin typeface="Melior"/>
            </a:endParaRPr>
          </a:p>
          <a:p>
            <a:pPr algn="l"/>
            <a:endParaRPr lang="en-US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F4A404-0788-4BFE-BC05-AD367C88D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2949"/>
              </p:ext>
            </p:extLst>
          </p:nvPr>
        </p:nvGraphicFramePr>
        <p:xfrm>
          <a:off x="499110" y="339089"/>
          <a:ext cx="4918710" cy="636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108" imgH="7543672" progId="Acrobat.Document.DC">
                  <p:embed/>
                </p:oleObj>
              </mc:Choice>
              <mc:Fallback>
                <p:oleObj name="Acrobat Document" r:id="rId3" imgW="5829108" imgH="7543672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F4A404-0788-4BFE-BC05-AD367C88D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" y="339089"/>
                        <a:ext cx="4918710" cy="6366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8E6843-32A5-40C5-865D-21EAD46229B4}"/>
              </a:ext>
            </a:extLst>
          </p:cNvPr>
          <p:cNvSpPr txBox="1"/>
          <p:nvPr/>
        </p:nvSpPr>
        <p:spPr>
          <a:xfrm>
            <a:off x="6050959" y="3429000"/>
            <a:ext cx="348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Higher speed equates higher Probability of FATAL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F08AA65-768A-4001-A8D6-66BF165BD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20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4714" y="1095051"/>
            <a:ext cx="6429576" cy="5308600"/>
          </a:xfrm>
          <a:noFill/>
        </p:spPr>
        <p:txBody>
          <a:bodyPr>
            <a:normAutofit fontScale="25000" lnSpcReduction="20000"/>
          </a:bodyPr>
          <a:lstStyle/>
          <a:p>
            <a:endParaRPr lang="en-US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9600" b="1" dirty="0">
                <a:latin typeface="Bradley Hand ITC" panose="03070402050302030203" pitchFamily="66" charset="0"/>
              </a:rPr>
              <a:t>AB43 - Setting Speed Limit</a:t>
            </a:r>
          </a:p>
          <a:p>
            <a:pPr algn="l"/>
            <a:r>
              <a:rPr lang="en-US" sz="9600" b="1" dirty="0">
                <a:latin typeface="Bradley Hand ITC" panose="03070402050302030203" pitchFamily="66" charset="0"/>
              </a:rPr>
              <a:t> to Enhance Safety</a:t>
            </a:r>
          </a:p>
          <a:p>
            <a:endParaRPr lang="en-US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6400" b="1" i="1" dirty="0"/>
              <a:t>California Vehicle Code (CVC) Changes:</a:t>
            </a:r>
          </a:p>
          <a:p>
            <a:pPr algn="l"/>
            <a:endParaRPr lang="en-US" sz="6400" b="1" i="1" dirty="0"/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627 – </a:t>
            </a:r>
            <a:r>
              <a:rPr lang="en-US" sz="6000" b="1" i="1" dirty="0"/>
              <a:t>E&amp;T Survey;</a:t>
            </a:r>
            <a:endParaRPr lang="en-US" sz="6000" i="1" dirty="0"/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21400 – </a:t>
            </a:r>
            <a:r>
              <a:rPr lang="en-US" sz="6000" b="1" i="1" dirty="0"/>
              <a:t>Uniform Standards;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22352 – </a:t>
            </a:r>
            <a:r>
              <a:rPr lang="en-US" sz="6000" b="1" i="1" dirty="0"/>
              <a:t>Prima Facie Speed Limits;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22354 – </a:t>
            </a:r>
            <a:r>
              <a:rPr lang="en-US" sz="6000" b="1" i="1" dirty="0"/>
              <a:t>Decrease of Sate Highway Speed Limits;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22358 – </a:t>
            </a:r>
            <a:r>
              <a:rPr lang="en-US" sz="6000" b="1" i="1" dirty="0"/>
              <a:t>Decrease of Local Speed Limits</a:t>
            </a:r>
            <a:r>
              <a:rPr lang="en-US" sz="6000" i="1" dirty="0"/>
              <a:t>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22358.6 – (New Section – Uniform Standards);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22358.7 – (New Section – Safety Corridor &amp; High Generators of Bikes and Peds);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22358.8 – (New Section – Retain Current or Prior Speed Limit);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22358.9 – (New Section – Business Activity District); 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6000" i="1" dirty="0"/>
              <a:t>Section 40802 – </a:t>
            </a:r>
            <a:r>
              <a:rPr lang="en-US" sz="6000" b="1" i="1" dirty="0"/>
              <a:t>Speed Traps;	</a:t>
            </a:r>
          </a:p>
          <a:p>
            <a:pPr algn="l"/>
            <a:r>
              <a:rPr lang="en-US" sz="6400" b="1" i="1" dirty="0"/>
              <a:t> </a:t>
            </a:r>
            <a:endParaRPr lang="en-US" sz="14800" b="1" i="1" dirty="0">
              <a:latin typeface="Bradley Hand ITC" panose="03070402050302030203" pitchFamily="66" charset="0"/>
            </a:endParaRPr>
          </a:p>
          <a:p>
            <a:pPr marL="514350" indent="-514350" algn="l">
              <a:buAutoNum type="alphaUcPeriod"/>
            </a:pPr>
            <a:endParaRPr lang="en-US" sz="14800" dirty="0">
              <a:latin typeface="Bradley Hand ITC" panose="03070402050302030203" pitchFamily="66" charset="0"/>
            </a:endParaRPr>
          </a:p>
          <a:p>
            <a:pPr algn="l"/>
            <a:endParaRPr lang="en-US" sz="2800" dirty="0"/>
          </a:p>
          <a:p>
            <a:pPr algn="l"/>
            <a:r>
              <a:rPr lang="en-US" sz="2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8B31175-F054-465B-A01C-5E301D5B6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15" y="235027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70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327" y="1148713"/>
            <a:ext cx="6350699" cy="5254937"/>
          </a:xfrm>
          <a:noFill/>
        </p:spPr>
        <p:txBody>
          <a:bodyPr>
            <a:normAutofit fontScale="85000" lnSpcReduction="20000"/>
          </a:bodyPr>
          <a:lstStyle/>
          <a:p>
            <a:endParaRPr lang="en-US" sz="2800" b="1" dirty="0"/>
          </a:p>
          <a:p>
            <a:r>
              <a:rPr lang="en-US" sz="3000" b="1" dirty="0">
                <a:solidFill>
                  <a:schemeClr val="accent1"/>
                </a:solidFill>
              </a:rPr>
              <a:t>Section 627 – E&amp;T Survey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algn="l"/>
            <a:endParaRPr lang="en-US" sz="2600" dirty="0"/>
          </a:p>
          <a:p>
            <a:pPr algn="l"/>
            <a:r>
              <a:rPr lang="en-US" sz="2600" dirty="0"/>
              <a:t>(c) When conduction an E&amp;T survey, local authorities (in addition to a) prevailing speeds, b) accident records, and conditions not apparent to drivers) may also, consider:</a:t>
            </a:r>
          </a:p>
          <a:p>
            <a:pPr algn="l"/>
            <a:r>
              <a:rPr lang="en-US" sz="2600" dirty="0"/>
              <a:t>1) Residential density.  </a:t>
            </a:r>
          </a:p>
          <a:p>
            <a:pPr algn="l"/>
            <a:r>
              <a:rPr lang="en-US" sz="2600" dirty="0">
                <a:solidFill>
                  <a:srgbClr val="0070C0"/>
                </a:solidFill>
              </a:rPr>
              <a:t>2) Safety of bicyclists and pedestrian, with increased consideration for vulnerable pedestrian groups including children, seniors, persons with disabilities, users of personal assistive mobility devices, and the unhoused.</a:t>
            </a:r>
          </a:p>
          <a:p>
            <a:pPr algn="l"/>
            <a:endParaRPr lang="en-US" sz="2600" dirty="0">
              <a:solidFill>
                <a:srgbClr val="0070C0"/>
              </a:solidFill>
            </a:endParaRPr>
          </a:p>
          <a:p>
            <a:pPr algn="l"/>
            <a:r>
              <a:rPr lang="en-US" sz="2600" dirty="0"/>
              <a:t>  </a:t>
            </a:r>
          </a:p>
          <a:p>
            <a:pPr algn="l"/>
            <a:r>
              <a:rPr lang="en-US" sz="2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51255B-C7E9-44E7-BB80-E68BF682C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92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617" y="1148714"/>
            <a:ext cx="6350699" cy="5254937"/>
          </a:xfrm>
          <a:noFill/>
        </p:spPr>
        <p:txBody>
          <a:bodyPr>
            <a:normAutofit fontScale="62500" lnSpcReduction="20000"/>
          </a:bodyPr>
          <a:lstStyle/>
          <a:p>
            <a:endParaRPr lang="en-US" sz="2800" b="1" dirty="0"/>
          </a:p>
          <a:p>
            <a:r>
              <a:rPr lang="en-US" sz="4500" b="1" dirty="0">
                <a:solidFill>
                  <a:schemeClr val="accent1"/>
                </a:solidFill>
              </a:rPr>
              <a:t>Section 40802 – (Speed Trap)</a:t>
            </a:r>
            <a:r>
              <a:rPr lang="en-US" sz="4500" dirty="0">
                <a:solidFill>
                  <a:schemeClr val="accent1"/>
                </a:solidFill>
              </a:rPr>
              <a:t> </a:t>
            </a:r>
          </a:p>
          <a:p>
            <a:pPr algn="l"/>
            <a:endParaRPr lang="en-US" sz="2600" dirty="0"/>
          </a:p>
          <a:p>
            <a:pPr algn="l"/>
            <a:r>
              <a:rPr lang="en-US" sz="2600" dirty="0"/>
              <a:t>Speed Trap does not apply to:</a:t>
            </a:r>
          </a:p>
          <a:p>
            <a:pPr algn="l"/>
            <a:r>
              <a:rPr lang="en-US" sz="2400" dirty="0"/>
              <a:t>(1) A local street, road, school zone, </a:t>
            </a:r>
            <a:r>
              <a:rPr lang="en-US" sz="2400" dirty="0">
                <a:solidFill>
                  <a:schemeClr val="accent1"/>
                </a:solidFill>
              </a:rPr>
              <a:t>senior zone, or business activity district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>
                <a:solidFill>
                  <a:schemeClr val="accent1"/>
                </a:solidFill>
              </a:rPr>
              <a:t>(2) “Senior Zone” means that area approaching or passing a senior center building or other facility primarily used by senior citizens, or the grounds thereof that is contiguous to a highway, and on which is posted a standard “SENIOR” warning sign. </a:t>
            </a:r>
            <a:r>
              <a:rPr lang="en-US" sz="2400" dirty="0"/>
              <a:t>   </a:t>
            </a:r>
          </a:p>
          <a:p>
            <a:pPr algn="l"/>
            <a:r>
              <a:rPr lang="en-US" sz="2400" dirty="0">
                <a:solidFill>
                  <a:schemeClr val="accent1"/>
                </a:solidFill>
              </a:rPr>
              <a:t>(3) “business activity district” means a section of highway described in Section 22358.9 in which a standard 25 MPH or 20 MPH speed limit sign has been posted pursuant to Section 22358.9. </a:t>
            </a:r>
            <a:r>
              <a:rPr lang="en-US" sz="2400" dirty="0"/>
              <a:t>   </a:t>
            </a:r>
          </a:p>
          <a:p>
            <a:pPr algn="l"/>
            <a:r>
              <a:rPr lang="en-US" sz="2400" dirty="0"/>
              <a:t>(4) An E&amp;T survey is good for 7 years, except,</a:t>
            </a:r>
          </a:p>
          <a:p>
            <a:pPr algn="l"/>
            <a:r>
              <a:rPr lang="en-US" sz="2400" dirty="0"/>
              <a:t>(5) A registered engineer evaluates the road and determines no significant changes in roadway or traffic conditions, including changes in adjoining land use, roadway width, or traffic volumes, then </a:t>
            </a:r>
            <a:r>
              <a:rPr lang="en-US" sz="2400" strike="sngStrike" dirty="0">
                <a:solidFill>
                  <a:srgbClr val="FF0000"/>
                </a:solidFill>
              </a:rPr>
              <a:t>10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14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years.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0070C0"/>
              </a:solidFill>
            </a:endParaRPr>
          </a:p>
          <a:p>
            <a:pPr algn="l"/>
            <a:r>
              <a:rPr lang="en-US" sz="2400" dirty="0"/>
              <a:t>(1)The E&amp;T paragraph does not apply to a local street, road, or school zone, </a:t>
            </a:r>
            <a:r>
              <a:rPr lang="en-US" sz="2400" dirty="0">
                <a:solidFill>
                  <a:schemeClr val="accent1"/>
                </a:solidFill>
              </a:rPr>
              <a:t>senior zone, or business activity district</a:t>
            </a:r>
            <a:r>
              <a:rPr lang="en-US" sz="2400" dirty="0"/>
              <a:t>. </a:t>
            </a:r>
            <a:endParaRPr lang="en-US" sz="2600" dirty="0">
              <a:solidFill>
                <a:srgbClr val="0070C0"/>
              </a:solidFill>
            </a:endParaRPr>
          </a:p>
          <a:p>
            <a:pPr algn="l"/>
            <a:r>
              <a:rPr lang="en-US" sz="2600" dirty="0"/>
              <a:t>  </a:t>
            </a:r>
          </a:p>
          <a:p>
            <a:pPr algn="l"/>
            <a:r>
              <a:rPr lang="en-US" sz="26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51255B-C7E9-44E7-BB80-E68BF682C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98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8533" y="1480498"/>
            <a:ext cx="6350699" cy="4923153"/>
          </a:xfrm>
          <a:noFill/>
        </p:spPr>
        <p:txBody>
          <a:bodyPr>
            <a:normAutofit lnSpcReduction="10000"/>
          </a:bodyPr>
          <a:lstStyle/>
          <a:p>
            <a:r>
              <a:rPr lang="en-US" sz="3300" b="1" dirty="0"/>
              <a:t>Section 22352</a:t>
            </a:r>
            <a:r>
              <a:rPr lang="en-US" sz="3300" dirty="0"/>
              <a:t> </a:t>
            </a:r>
            <a:endParaRPr lang="en-US" sz="3300" u="sng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/>
              <a:t>25 MPH Prima Facie Speed applies to state highways </a:t>
            </a:r>
          </a:p>
          <a:p>
            <a:pPr algn="l"/>
            <a:r>
              <a:rPr lang="en-US" sz="2400" dirty="0"/>
              <a:t>On any </a:t>
            </a:r>
            <a:r>
              <a:rPr lang="en-US" sz="2400" strike="sngStrike" dirty="0">
                <a:solidFill>
                  <a:srgbClr val="FF0000"/>
                </a:solidFill>
              </a:rPr>
              <a:t>highway other than state</a:t>
            </a:r>
            <a:r>
              <a:rPr lang="en-US" sz="2400" dirty="0"/>
              <a:t> highway, in any business or residential district … local authority </a:t>
            </a:r>
            <a:r>
              <a:rPr lang="en-US" sz="2400" dirty="0">
                <a:solidFill>
                  <a:schemeClr val="accent1"/>
                </a:solidFill>
              </a:rPr>
              <a:t>or the Department of Transportation</a:t>
            </a:r>
            <a:r>
              <a:rPr lang="en-US" sz="2400" dirty="0"/>
              <a:t> … </a:t>
            </a:r>
          </a:p>
          <a:p>
            <a:pPr algn="l"/>
            <a:endParaRPr lang="en-US" sz="2400" dirty="0"/>
          </a:p>
          <a:p>
            <a:r>
              <a:rPr lang="en-US" sz="3300" b="1" dirty="0"/>
              <a:t>Sections 22354 &amp; 22358</a:t>
            </a:r>
            <a:r>
              <a:rPr lang="en-US" sz="3300" dirty="0"/>
              <a:t> </a:t>
            </a:r>
            <a:endParaRPr lang="en-US" sz="3300" u="sng" dirty="0"/>
          </a:p>
          <a:p>
            <a:pPr algn="l"/>
            <a:r>
              <a:rPr lang="en-US" sz="2400" dirty="0"/>
              <a:t>Whenever … the limit of 65 MPH is more than reasonable or safe … the department </a:t>
            </a:r>
            <a:r>
              <a:rPr lang="en-US" dirty="0"/>
              <a:t>or local agency </a:t>
            </a:r>
            <a:r>
              <a:rPr lang="en-US" sz="2400" dirty="0"/>
              <a:t>may determine and declare a prima facie speed limit of 60, 55, 50, 45, 40, 35, 30, 25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b="1" dirty="0">
                <a:solidFill>
                  <a:schemeClr val="accent1"/>
                </a:solidFill>
              </a:rPr>
              <a:t>20 or 15</a:t>
            </a:r>
            <a:r>
              <a:rPr lang="en-US" sz="2400" b="1" dirty="0"/>
              <a:t> </a:t>
            </a:r>
            <a:r>
              <a:rPr lang="en-US" sz="2400" dirty="0"/>
              <a:t>MPH …   </a:t>
            </a:r>
          </a:p>
          <a:p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FF4609-F3D2-4D84-9B6D-3DC13631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22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C89265-33F1-4FD2-8D45-0836C5C6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8533" y="1480498"/>
            <a:ext cx="6350699" cy="6218159"/>
          </a:xfrm>
          <a:noFill/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Section 21400 – Uniform Standards</a:t>
            </a:r>
            <a:endParaRPr lang="en-US" sz="2800" u="sng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(2) Caltrans shall, in the next scheduled revision, revise the MUTCD to require an agency to round speed limits to the nearest 5 MPH of the 85</a:t>
            </a:r>
            <a:r>
              <a:rPr lang="en-US" baseline="30000" dirty="0"/>
              <a:t>th</a:t>
            </a:r>
            <a:r>
              <a:rPr lang="en-US" dirty="0"/>
              <a:t> % of the free-flowing traffic.</a:t>
            </a:r>
          </a:p>
          <a:p>
            <a:pPr algn="l"/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(Speed limits can be reduced an additional 5 MPH for downward speed zoning (conditions not apparent to drivers) per CVC Section 22358.5)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en-US" dirty="0"/>
              <a:t>However, in cases, where the speed limit needs to be rounded up, the agency may decide instead to round down the speed limit, </a:t>
            </a:r>
            <a:r>
              <a:rPr lang="en-US" b="1" u="sng" dirty="0"/>
              <a:t>but Caltrans or local authority shall not reduce the speed limit any further for any reason</a:t>
            </a:r>
            <a:r>
              <a:rPr lang="en-US" dirty="0"/>
              <a:t>.     </a:t>
            </a:r>
          </a:p>
          <a:p>
            <a:pPr algn="l"/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F73AD-D5E9-45DE-AD77-CCF078AF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3333" r="31316" b="2622"/>
          <a:stretch/>
        </p:blipFill>
        <p:spPr>
          <a:xfrm>
            <a:off x="333677" y="639840"/>
            <a:ext cx="4303058" cy="576381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7FF4609-F3D2-4D84-9B6D-3DC13631F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76" y="339089"/>
            <a:ext cx="1539875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4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1289</Words>
  <Application>Microsoft Office PowerPoint</Application>
  <PresentationFormat>Widescreen</PresentationFormat>
  <Paragraphs>166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Abadi</vt:lpstr>
      <vt:lpstr>Algerian</vt:lpstr>
      <vt:lpstr>Arial</vt:lpstr>
      <vt:lpstr>Bradley Hand ITC</vt:lpstr>
      <vt:lpstr>Calibri</vt:lpstr>
      <vt:lpstr>Calibri Light</vt:lpstr>
      <vt:lpstr>Melior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of Proposed Amendments (NPA) to 2009 MUTCD</dc:title>
  <dc:creator>Ouadah, Zoubir</dc:creator>
  <cp:lastModifiedBy>Ouadah, Zoubir</cp:lastModifiedBy>
  <cp:revision>15</cp:revision>
  <cp:lastPrinted>2021-05-17T21:01:14Z</cp:lastPrinted>
  <dcterms:created xsi:type="dcterms:W3CDTF">2021-04-14T23:29:03Z</dcterms:created>
  <dcterms:modified xsi:type="dcterms:W3CDTF">2022-04-08T20:10:15Z</dcterms:modified>
</cp:coreProperties>
</file>